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68" r:id="rId4"/>
    <p:sldId id="269" r:id="rId5"/>
    <p:sldId id="274" r:id="rId6"/>
    <p:sldId id="260" r:id="rId7"/>
    <p:sldId id="261" r:id="rId8"/>
    <p:sldId id="264" r:id="rId9"/>
    <p:sldId id="263" r:id="rId10"/>
    <p:sldId id="275" r:id="rId11"/>
    <p:sldId id="266" r:id="rId12"/>
    <p:sldId id="265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516A4-F859-4580-8749-AFA324A82D68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FB4FC-9097-4061-B3AF-F4CC3DCA0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54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FB4FC-9097-4061-B3AF-F4CC3DCA042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355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FB4FC-9097-4061-B3AF-F4CC3DCA042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202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FB4FC-9097-4061-B3AF-F4CC3DCA042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30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4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71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691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57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96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732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116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9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2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14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86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BA8A8-B536-4829-ABF3-ECAA5899641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02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2632707" y="764704"/>
            <a:ext cx="3024187" cy="2089150"/>
            <a:chOff x="424464" y="254849"/>
            <a:chExt cx="3024187" cy="2088232"/>
          </a:xfrm>
        </p:grpSpPr>
        <p:pic>
          <p:nvPicPr>
            <p:cNvPr id="3" name="Picture 5" descr="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64" y="254849"/>
              <a:ext cx="3024187" cy="2088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532414" y="727716"/>
              <a:ext cx="2808287" cy="152967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общеобразовательное учреждение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«СРЕДНЯЯ ШКОЛА № </a:t>
              </a:r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86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600" b="1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Тракторозаводского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района Волгограда»</a:t>
              </a: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02302" y="4083896"/>
            <a:ext cx="8258129" cy="1477328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Юридический </a:t>
            </a:r>
            <a:r>
              <a:rPr lang="ru-RU" b="1" dirty="0" smtClean="0">
                <a:latin typeface="Bookman Old Style" pitchFamily="18" charset="0"/>
              </a:rPr>
              <a:t>адрес</a:t>
            </a:r>
            <a:r>
              <a:rPr lang="ru-RU" dirty="0" smtClean="0">
                <a:latin typeface="Bookman Old Style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400065,  Волгоград,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им.Салтыкова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-Щедрина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23а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ул. им. Демьяна-Бедного, 12</a:t>
            </a:r>
          </a:p>
          <a:p>
            <a:r>
              <a:rPr lang="ru-RU" b="1" dirty="0" smtClean="0">
                <a:latin typeface="Bookman Old Style" pitchFamily="18" charset="0"/>
              </a:rPr>
              <a:t>Адреса </a:t>
            </a:r>
            <a:r>
              <a:rPr lang="ru-RU" b="1" dirty="0">
                <a:latin typeface="Bookman Old Style" pitchFamily="18" charset="0"/>
              </a:rPr>
              <a:t>осуществления образовательной деятельности</a:t>
            </a:r>
            <a:r>
              <a:rPr lang="ru-RU" dirty="0">
                <a:latin typeface="Bookman Old Style" pitchFamily="18" charset="0"/>
              </a:rPr>
              <a:t>:</a:t>
            </a:r>
          </a:p>
          <a:p>
            <a:r>
              <a:rPr lang="ru-RU" dirty="0" smtClean="0">
                <a:latin typeface="Bookman Old Style" pitchFamily="18" charset="0"/>
              </a:rPr>
              <a:t>400065, Волгоград</a:t>
            </a:r>
            <a:r>
              <a:rPr lang="ru-RU" dirty="0">
                <a:latin typeface="Bookman Old Style" pitchFamily="18" charset="0"/>
              </a:rPr>
              <a:t>, ул. </a:t>
            </a:r>
            <a:r>
              <a:rPr lang="ru-RU" dirty="0" smtClean="0">
                <a:latin typeface="Bookman Old Style" pitchFamily="18" charset="0"/>
              </a:rPr>
              <a:t>им.Салтыкова-Щедрина,23а</a:t>
            </a:r>
          </a:p>
          <a:p>
            <a:r>
              <a:rPr lang="ru-RU" dirty="0" smtClean="0">
                <a:latin typeface="Bookman Old Style" pitchFamily="18" charset="0"/>
              </a:rPr>
              <a:t>400065, Волгоград</a:t>
            </a:r>
            <a:r>
              <a:rPr lang="ru-RU" dirty="0">
                <a:latin typeface="Bookman Old Style" pitchFamily="18" charset="0"/>
              </a:rPr>
              <a:t>, ул. </a:t>
            </a:r>
            <a:r>
              <a:rPr lang="ru-RU" dirty="0" smtClean="0">
                <a:latin typeface="Bookman Old Style" pitchFamily="18" charset="0"/>
              </a:rPr>
              <a:t>им. Демьяна-Бедного, 12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4" name="WordArt 6"/>
          <p:cNvSpPr>
            <a:spLocks noChangeArrowheads="1" noChangeShapeType="1" noTextEdit="1"/>
          </p:cNvSpPr>
          <p:nvPr/>
        </p:nvSpPr>
        <p:spPr bwMode="auto">
          <a:xfrm>
            <a:off x="187649" y="3356992"/>
            <a:ext cx="3304231" cy="43465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solidFill>
                  <a:srgbClr val="FF0000"/>
                </a:solidFill>
                <a:latin typeface="Bookman Old Style" panose="02050604050505020204" pitchFamily="18" charset="0"/>
              </a:rPr>
              <a:t>Директор</a:t>
            </a:r>
            <a:r>
              <a:rPr lang="ru-RU" sz="36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3600" kern="10" dirty="0">
                <a:solidFill>
                  <a:srgbClr val="FF0000"/>
                </a:solidFill>
                <a:latin typeface="Bookman Old Style" panose="02050604050505020204" pitchFamily="18" charset="0"/>
              </a:rPr>
              <a:t>МОУ СШ № </a:t>
            </a:r>
            <a:r>
              <a:rPr lang="ru-RU" sz="3600" kern="1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86</a:t>
            </a:r>
            <a:endParaRPr lang="ru-RU" sz="3600" kern="10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3600" b="1" kern="10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Дьячкова</a:t>
            </a:r>
            <a:r>
              <a:rPr lang="ru-RU" sz="3600" b="1" kern="1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Елена Петровна</a:t>
            </a:r>
            <a:endParaRPr lang="ru-RU" sz="3600" b="1" kern="1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7648" y="6093296"/>
            <a:ext cx="37777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Официальный сайт школы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44800" y="6139462"/>
            <a:ext cx="287020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https://school86.oshkole.ru/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4996"/>
            <a:ext cx="2092816" cy="3127821"/>
          </a:xfrm>
          <a:prstGeom prst="rect">
            <a:avLst/>
          </a:prstGeom>
        </p:spPr>
      </p:pic>
      <p:sp>
        <p:nvSpPr>
          <p:cNvPr id="7" name="AutoShape 2" descr="C:\Users\pazuhina\Desktop\%D1%88%D0%BA%D0%BE%D0%BB%D0%B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МОУ Средняя школа № 86 Тракторозаводского района Волгограда,  общеобразовательная школа, ул. Салтыкова-Щедрина, 23А, Волгоград — Яндекс  Карт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44" y="1432349"/>
            <a:ext cx="3253561" cy="211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11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371801" y="284938"/>
            <a:ext cx="5256584" cy="120032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В 2025/2026 </a:t>
            </a:r>
            <a:r>
              <a:rPr lang="ru-RU" sz="2400" dirty="0"/>
              <a:t>учебном году </a:t>
            </a:r>
            <a:r>
              <a:rPr lang="ru-RU" sz="2400" dirty="0" smtClean="0"/>
              <a:t>планируется </a:t>
            </a:r>
            <a:r>
              <a:rPr lang="ru-RU" sz="2400" dirty="0"/>
              <a:t>открыть </a:t>
            </a:r>
            <a:r>
              <a:rPr lang="ru-RU" sz="2400" b="1" dirty="0" smtClean="0"/>
              <a:t>3</a:t>
            </a:r>
            <a:r>
              <a:rPr lang="ru-RU" sz="2400" dirty="0" smtClean="0"/>
              <a:t> </a:t>
            </a:r>
            <a:r>
              <a:rPr lang="ru-RU" sz="2400" dirty="0"/>
              <a:t>первых класса (наполняемость </a:t>
            </a:r>
            <a:r>
              <a:rPr lang="ru-RU" sz="2400" dirty="0" smtClean="0"/>
              <a:t>75 </a:t>
            </a:r>
            <a:r>
              <a:rPr lang="ru-RU" sz="2400" dirty="0"/>
              <a:t>учащихся</a:t>
            </a:r>
            <a:r>
              <a:rPr lang="ru-RU" sz="2400" dirty="0" smtClean="0"/>
              <a:t>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12503" y="5942339"/>
            <a:ext cx="24160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man Old Style" pitchFamily="18" charset="0"/>
              </a:rPr>
              <a:t>Педагоги </a:t>
            </a:r>
          </a:p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man Old Style" pitchFamily="18" charset="0"/>
              </a:rPr>
              <a:t>первых классов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Bookman Old Style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66" y="5310299"/>
            <a:ext cx="1415618" cy="141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6" descr="https://mykaleidoscope.ru/x/uploads/posts/2022-10/thumbs/1666251981_30-mykaleidoscope-ru-p-veselie-chelovechki-kartinki-dlya-detei-in-34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89" y="5841124"/>
            <a:ext cx="1469759" cy="874996"/>
          </a:xfrm>
          <a:prstGeom prst="rect">
            <a:avLst/>
          </a:prstGeom>
        </p:spPr>
      </p:pic>
      <p:pic>
        <p:nvPicPr>
          <p:cNvPr id="18" name="Picture 8" descr="МОУ Средняя школа № 86 Тракторозаводского района Волгограда,  общеобразовательная школа, ул. Салтыкова-Щедрина, 23А, Волгоград — Яндекс  Карт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14" y="352158"/>
            <a:ext cx="2716258" cy="176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97" y="1700808"/>
            <a:ext cx="2293988" cy="34284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868799"/>
            <a:ext cx="2302697" cy="3441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45" y="2304402"/>
            <a:ext cx="2265495" cy="338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7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/>
          </p:cNvSpPr>
          <p:nvPr/>
        </p:nvSpPr>
        <p:spPr>
          <a:xfrm>
            <a:off x="250825" y="1989138"/>
            <a:ext cx="7408863" cy="34512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 smtClean="0"/>
              <a:t>Ранец, сменная обувь</a:t>
            </a:r>
          </a:p>
          <a:p>
            <a:r>
              <a:rPr lang="ru-RU" altLang="ru-RU" sz="2800" dirty="0" smtClean="0"/>
              <a:t>Школьная форма</a:t>
            </a:r>
          </a:p>
          <a:p>
            <a:r>
              <a:rPr lang="ru-RU" altLang="ru-RU" sz="2800" dirty="0" smtClean="0"/>
              <a:t>Пенал</a:t>
            </a:r>
          </a:p>
          <a:p>
            <a:r>
              <a:rPr lang="ru-RU" altLang="ru-RU" sz="2800" dirty="0" smtClean="0"/>
              <a:t>Тетради в узкую линию, по математике</a:t>
            </a:r>
          </a:p>
          <a:p>
            <a:r>
              <a:rPr lang="ru-RU" altLang="ru-RU" sz="2800" dirty="0" smtClean="0"/>
              <a:t>Для технологии – картон, ножницы, клей, цветная бумага, пластилин</a:t>
            </a:r>
          </a:p>
          <a:p>
            <a:r>
              <a:rPr lang="ru-RU" altLang="ru-RU" sz="2800" dirty="0" smtClean="0"/>
              <a:t>Для ИЗО – альбом, краски, кисти</a:t>
            </a:r>
          </a:p>
          <a:p>
            <a:r>
              <a:rPr lang="ru-RU" altLang="ru-RU" sz="2800" dirty="0" smtClean="0"/>
              <a:t>Для физкультуры – спортивная форма, спортивная обувь</a:t>
            </a:r>
          </a:p>
          <a:p>
            <a:endParaRPr lang="ru-RU" altLang="ru-RU" dirty="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338138"/>
            <a:ext cx="8229600" cy="1252537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положить в портфель первоклассника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567" y="4725144"/>
            <a:ext cx="2274887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21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un9-36.userapi.com/impf/IWBU7GZuF7I9oLdFI7STb3azlZWLT4HFtgCiQA/pFKs4A595dA.jpg?size=1590x400&amp;quality=95&amp;crop=0,48,981,246&amp;sign=c4b925b3dc6243ab5f5e6f35b70b88d3&amp;type=cover_grou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3456770" y="1484784"/>
            <a:ext cx="5256213" cy="34480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dirty="0" smtClean="0"/>
              <a:t>Педагог-психолог высшей квалификационной категории.</a:t>
            </a:r>
          </a:p>
          <a:p>
            <a:r>
              <a:rPr lang="ru-RU" altLang="ru-RU" sz="2400" dirty="0" smtClean="0"/>
              <a:t>Свою задачу видит в том, чтобы повысить самооценку детей, снизить застенчивость, тревожность, адаптировать детей к условиям жизни в коллективе, раскрыть их творческие способности, развить навыки самопознания и взаимодействия друг с другом, формировать толерантное поведение. </a:t>
            </a:r>
          </a:p>
          <a:p>
            <a:endParaRPr lang="ru-RU" alt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379388" y="548680"/>
            <a:ext cx="831189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man Old Style" pitchFamily="18" charset="0"/>
              </a:rPr>
              <a:t>Социально-психологическая служба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Bookman Old Style" pitchFamily="18" charset="0"/>
            </a:endParaRPr>
          </a:p>
        </p:txBody>
      </p:sp>
      <p:sp>
        <p:nvSpPr>
          <p:cNvPr id="3" name="AutoShape 5" descr="https://pengajar.co.id/wp-content/uploads/2018/10/sebab-akibat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752" y="5626488"/>
            <a:ext cx="1933593" cy="107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0" y="1556792"/>
            <a:ext cx="3154461" cy="471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6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1186885">
            <a:off x="2733267" y="4673233"/>
            <a:ext cx="2483372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2025/2026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6484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941168"/>
            <a:ext cx="3217060" cy="19168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08104" y="1604934"/>
            <a:ext cx="344975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Bookman Old Style" pitchFamily="18" charset="0"/>
              </a:rPr>
              <a:t>-</a:t>
            </a:r>
            <a:r>
              <a:rPr lang="ru-RU" sz="1200" b="1" dirty="0" smtClean="0">
                <a:latin typeface="Bookman Old Style" pitchFamily="18" charset="0"/>
              </a:rPr>
              <a:t>приказ </a:t>
            </a:r>
            <a:r>
              <a:rPr lang="ru-RU" sz="1200" b="1" dirty="0">
                <a:latin typeface="Bookman Old Style" pitchFamily="18" charset="0"/>
              </a:rPr>
              <a:t>Министерства просвещения РФ</a:t>
            </a:r>
            <a:r>
              <a:rPr lang="ru-RU" sz="1200" dirty="0">
                <a:latin typeface="Bookman Old Style" pitchFamily="18" charset="0"/>
              </a:rPr>
              <a:t> от 2 сентября 2020 г. № 458 «Об утверждении 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dirty="0" smtClean="0">
                <a:latin typeface="Bookman Old Style" pitchFamily="18" charset="0"/>
              </a:rPr>
              <a:t>»</a:t>
            </a:r>
          </a:p>
          <a:p>
            <a:pPr algn="just"/>
            <a:r>
              <a:rPr lang="ru-RU" sz="1200" dirty="0" smtClean="0">
                <a:latin typeface="Bookman Old Style" pitchFamily="18" charset="0"/>
              </a:rPr>
              <a:t>-</a:t>
            </a:r>
            <a:r>
              <a:rPr lang="ru-RU" sz="1200" b="1" dirty="0" smtClean="0">
                <a:latin typeface="Bookman Old Style" pitchFamily="18" charset="0"/>
              </a:rPr>
              <a:t>Положение о </a:t>
            </a:r>
            <a:r>
              <a:rPr lang="ru-RU" sz="1200" b="1" dirty="0">
                <a:latin typeface="Bookman Old Style" pitchFamily="18" charset="0"/>
              </a:rPr>
              <a:t>порядке приема граждан </a:t>
            </a:r>
            <a:r>
              <a:rPr lang="ru-RU" sz="1200" dirty="0" smtClean="0">
                <a:latin typeface="Bookman Old Style" pitchFamily="18" charset="0"/>
              </a:rPr>
              <a:t>в </a:t>
            </a:r>
            <a:r>
              <a:rPr lang="ru-RU" sz="1200" dirty="0">
                <a:latin typeface="Bookman Old Style" pitchFamily="18" charset="0"/>
              </a:rPr>
              <a:t>муниципальное общеобразовательное учреждение </a:t>
            </a:r>
            <a:r>
              <a:rPr lang="ru-RU" sz="1200" dirty="0" smtClean="0">
                <a:latin typeface="Bookman Old Style" pitchFamily="18" charset="0"/>
              </a:rPr>
              <a:t>«</a:t>
            </a:r>
            <a:r>
              <a:rPr lang="ru-RU" sz="1200" dirty="0">
                <a:latin typeface="Bookman Old Style" pitchFamily="18" charset="0"/>
              </a:rPr>
              <a:t>Средняя школа </a:t>
            </a:r>
            <a:r>
              <a:rPr lang="ru-RU" sz="1200" dirty="0" smtClean="0">
                <a:latin typeface="Bookman Old Style" pitchFamily="18" charset="0"/>
              </a:rPr>
              <a:t>№ 86 </a:t>
            </a:r>
            <a:r>
              <a:rPr lang="ru-RU" sz="1200" dirty="0">
                <a:latin typeface="Bookman Old Style" pitchFamily="18" charset="0"/>
              </a:rPr>
              <a:t>Тракторозаводского района Волгограда»</a:t>
            </a:r>
          </a:p>
          <a:p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88640"/>
            <a:ext cx="7128792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ookman Old Style" pitchFamily="18" charset="0"/>
              </a:rPr>
              <a:t>Приём </a:t>
            </a:r>
            <a:r>
              <a:rPr lang="ru-RU" dirty="0">
                <a:latin typeface="Bookman Old Style" pitchFamily="18" charset="0"/>
              </a:rPr>
              <a:t>заявлений в 1-е классы на </a:t>
            </a:r>
            <a:r>
              <a:rPr lang="ru-RU" dirty="0" smtClean="0">
                <a:latin typeface="Bookman Old Style" pitchFamily="18" charset="0"/>
              </a:rPr>
              <a:t>2025/2026 </a:t>
            </a:r>
            <a:r>
              <a:rPr lang="ru-RU" dirty="0">
                <a:latin typeface="Bookman Old Style" pitchFamily="18" charset="0"/>
              </a:rPr>
              <a:t>учебный год начинается </a:t>
            </a: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>1 апреля 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2025 </a:t>
            </a: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>года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027475"/>
            <a:ext cx="5077752" cy="31700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Преимущественное право при  зачислении  в первый класс  МОУ СШ №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86 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имеют:</a:t>
            </a:r>
            <a:r>
              <a:rPr lang="ru-RU" sz="1600" dirty="0">
                <a:latin typeface="Bookman Old Style" pitchFamily="18" charset="0"/>
              </a:rPr>
              <a:t> </a:t>
            </a:r>
          </a:p>
          <a:p>
            <a:r>
              <a:rPr lang="ru-RU" sz="1400" dirty="0" smtClean="0">
                <a:latin typeface="Bookman Old Style" pitchFamily="18" charset="0"/>
              </a:rPr>
              <a:t>-проживающие </a:t>
            </a:r>
            <a:r>
              <a:rPr lang="ru-RU" sz="1400" dirty="0">
                <a:latin typeface="Bookman Old Style" pitchFamily="18" charset="0"/>
              </a:rPr>
              <a:t>в одной семье и имеющие общее место жительство дети, </a:t>
            </a:r>
            <a:r>
              <a:rPr lang="ru-RU" sz="1400" u="sng" dirty="0">
                <a:latin typeface="Bookman Old Style" pitchFamily="18" charset="0"/>
              </a:rPr>
              <a:t>братья и (или) сестры</a:t>
            </a:r>
            <a:r>
              <a:rPr lang="ru-RU" sz="1400" dirty="0">
                <a:latin typeface="Bookman Old Style" pitchFamily="18" charset="0"/>
              </a:rPr>
              <a:t> которых обучаются в МОУ СШ № </a:t>
            </a:r>
            <a:r>
              <a:rPr lang="ru-RU" sz="1400" dirty="0" smtClean="0">
                <a:latin typeface="Bookman Old Style" pitchFamily="18" charset="0"/>
              </a:rPr>
              <a:t>86; </a:t>
            </a:r>
            <a:endParaRPr lang="ru-RU" sz="1400" dirty="0">
              <a:latin typeface="Bookman Old Style" pitchFamily="18" charset="0"/>
            </a:endParaRPr>
          </a:p>
          <a:p>
            <a:r>
              <a:rPr lang="ru-RU" sz="1400" dirty="0" smtClean="0">
                <a:latin typeface="Bookman Old Style" pitchFamily="18" charset="0"/>
              </a:rPr>
              <a:t>-дети </a:t>
            </a:r>
            <a:r>
              <a:rPr lang="ru-RU" sz="1400" dirty="0">
                <a:latin typeface="Bookman Old Style" pitchFamily="18" charset="0"/>
              </a:rPr>
              <a:t>сотрудника </a:t>
            </a:r>
            <a:r>
              <a:rPr lang="ru-RU" sz="1400" u="sng" dirty="0" smtClean="0">
                <a:latin typeface="Bookman Old Style" pitchFamily="18" charset="0"/>
              </a:rPr>
              <a:t>полиции</a:t>
            </a:r>
            <a:r>
              <a:rPr lang="ru-RU" sz="1400" dirty="0" smtClean="0">
                <a:latin typeface="Bookman Old Style" pitchFamily="18" charset="0"/>
              </a:rPr>
              <a:t>;</a:t>
            </a:r>
          </a:p>
          <a:p>
            <a:r>
              <a:rPr lang="ru-RU" sz="1400" dirty="0" smtClean="0">
                <a:latin typeface="Bookman Old Style" pitchFamily="18" charset="0"/>
              </a:rPr>
              <a:t>-дети </a:t>
            </a:r>
            <a:r>
              <a:rPr lang="ru-RU" sz="1400" dirty="0">
                <a:latin typeface="Bookman Old Style" pitchFamily="18" charset="0"/>
              </a:rPr>
              <a:t>сотрудников, </a:t>
            </a:r>
            <a:r>
              <a:rPr lang="ru-RU" sz="1400" dirty="0" smtClean="0">
                <a:latin typeface="Bookman Old Style" pitchFamily="18" charset="0"/>
              </a:rPr>
              <a:t>проходящих </a:t>
            </a:r>
            <a:r>
              <a:rPr lang="ru-RU" sz="1400" dirty="0">
                <a:latin typeface="Bookman Old Style" pitchFamily="18" charset="0"/>
              </a:rPr>
              <a:t>службу в учреждениях и органах </a:t>
            </a:r>
            <a:r>
              <a:rPr lang="ru-RU" sz="1400" u="sng" dirty="0">
                <a:latin typeface="Bookman Old Style" pitchFamily="18" charset="0"/>
              </a:rPr>
              <a:t>уголовно-исполнительной системы</a:t>
            </a:r>
            <a:r>
              <a:rPr lang="ru-RU" sz="1400" dirty="0">
                <a:latin typeface="Bookman Old Style" pitchFamily="18" charset="0"/>
              </a:rPr>
              <a:t>, федеральной противопожарной службе Государственной </a:t>
            </a:r>
            <a:r>
              <a:rPr lang="ru-RU" sz="1400" u="sng" dirty="0">
                <a:latin typeface="Bookman Old Style" pitchFamily="18" charset="0"/>
              </a:rPr>
              <a:t>противопожарной службы</a:t>
            </a:r>
            <a:r>
              <a:rPr lang="ru-RU" sz="1400" dirty="0">
                <a:latin typeface="Bookman Old Style" pitchFamily="18" charset="0"/>
              </a:rPr>
              <a:t>, органах по </a:t>
            </a:r>
            <a:r>
              <a:rPr lang="ru-RU" sz="1400" u="sng" dirty="0">
                <a:latin typeface="Bookman Old Style" pitchFamily="18" charset="0"/>
              </a:rPr>
              <a:t>контролю за оборотом наркотических средств</a:t>
            </a:r>
            <a:r>
              <a:rPr lang="ru-RU" sz="1400" dirty="0">
                <a:latin typeface="Bookman Old Style" pitchFamily="18" charset="0"/>
              </a:rPr>
              <a:t> и психотропных веществ и </a:t>
            </a:r>
            <a:r>
              <a:rPr lang="ru-RU" sz="1400" u="sng" dirty="0">
                <a:latin typeface="Bookman Old Style" pitchFamily="18" charset="0"/>
              </a:rPr>
              <a:t>таможенных органах</a:t>
            </a:r>
            <a:r>
              <a:rPr lang="ru-RU" sz="1400" dirty="0">
                <a:latin typeface="Bookman Old Style" pitchFamily="18" charset="0"/>
              </a:rPr>
              <a:t> Российской </a:t>
            </a:r>
            <a:r>
              <a:rPr lang="ru-RU" sz="1400" dirty="0" smtClean="0">
                <a:latin typeface="Bookman Old Style" pitchFamily="18" charset="0"/>
              </a:rPr>
              <a:t>Федерации;</a:t>
            </a:r>
          </a:p>
          <a:p>
            <a:r>
              <a:rPr lang="ru-RU" sz="1400" dirty="0">
                <a:latin typeface="Bookman Old Style" pitchFamily="18" charset="0"/>
              </a:rPr>
              <a:t>-дети </a:t>
            </a:r>
            <a:r>
              <a:rPr lang="ru-RU" sz="1400" u="sng" dirty="0" smtClean="0">
                <a:latin typeface="Bookman Old Style" pitchFamily="18" charset="0"/>
              </a:rPr>
              <a:t>военнослужащих </a:t>
            </a:r>
            <a:r>
              <a:rPr lang="ru-RU" sz="1400" dirty="0" smtClean="0">
                <a:latin typeface="Bookman Old Style" pitchFamily="18" charset="0"/>
              </a:rPr>
              <a:t>и другие категории граждан.</a:t>
            </a:r>
            <a:endParaRPr lang="ru-RU" sz="1400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4490483"/>
            <a:ext cx="6093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Подробная информация размещена 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 официальном сайте школы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83283" y="5652483"/>
            <a:ext cx="2870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https://school86.oshkole.ru/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53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1454" y="137571"/>
            <a:ext cx="765466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Условия  и  порядок приёма граждан </a:t>
            </a:r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в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1 класс МОУ СШ №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86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302431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ookman Old Style" pitchFamily="18" charset="0"/>
              </a:rPr>
              <a:t>В первый класс  </a:t>
            </a:r>
            <a:r>
              <a:rPr lang="ru-RU" sz="2400" dirty="0" smtClean="0">
                <a:latin typeface="Bookman Old Style" pitchFamily="18" charset="0"/>
              </a:rPr>
              <a:t>принимаются </a:t>
            </a:r>
            <a:r>
              <a:rPr lang="ru-RU" sz="2400" dirty="0">
                <a:latin typeface="Bookman Old Style" pitchFamily="18" charset="0"/>
              </a:rPr>
              <a:t>дети, </a:t>
            </a:r>
            <a:r>
              <a:rPr lang="ru-RU" sz="2400" dirty="0" smtClean="0">
                <a:latin typeface="Bookman Old Style" pitchFamily="18" charset="0"/>
              </a:rPr>
              <a:t>достигшие </a:t>
            </a:r>
            <a:r>
              <a:rPr lang="ru-RU" sz="2400" dirty="0">
                <a:latin typeface="Bookman Old Style" pitchFamily="18" charset="0"/>
              </a:rPr>
              <a:t>на начало учебного года (на 1 сентября) возраста </a:t>
            </a:r>
            <a:r>
              <a:rPr lang="ru-RU" sz="2400" b="1" dirty="0">
                <a:latin typeface="Bookman Old Style" pitchFamily="18" charset="0"/>
              </a:rPr>
              <a:t>не менее 6 лет 6 месяцев</a:t>
            </a:r>
            <a:r>
              <a:rPr lang="ru-RU" sz="2400" dirty="0">
                <a:latin typeface="Bookman Old Style" pitchFamily="18" charset="0"/>
              </a:rPr>
              <a:t> при отсутствии противопоказаний по </a:t>
            </a:r>
            <a:r>
              <a:rPr lang="ru-RU" sz="2400" dirty="0" smtClean="0">
                <a:latin typeface="Bookman Old Style" pitchFamily="18" charset="0"/>
              </a:rPr>
              <a:t>здоровью, </a:t>
            </a:r>
            <a:r>
              <a:rPr lang="ru-RU" sz="2400" dirty="0">
                <a:latin typeface="Bookman Old Style" pitchFamily="18" charset="0"/>
              </a:rPr>
              <a:t>но </a:t>
            </a:r>
            <a:r>
              <a:rPr lang="ru-RU" sz="2400" b="1" dirty="0">
                <a:latin typeface="Bookman Old Style" pitchFamily="18" charset="0"/>
              </a:rPr>
              <a:t>не позже </a:t>
            </a:r>
            <a:r>
              <a:rPr lang="ru-RU" sz="2400" dirty="0">
                <a:latin typeface="Bookman Old Style" pitchFamily="18" charset="0"/>
              </a:rPr>
              <a:t>достижения детьми возраста </a:t>
            </a:r>
            <a:r>
              <a:rPr lang="ru-RU" sz="2400" b="1" dirty="0">
                <a:latin typeface="Bookman Old Style" pitchFamily="18" charset="0"/>
              </a:rPr>
              <a:t>8 </a:t>
            </a:r>
            <a:r>
              <a:rPr lang="ru-RU" sz="2400" b="1" dirty="0" smtClean="0">
                <a:latin typeface="Bookman Old Style" pitchFamily="18" charset="0"/>
              </a:rPr>
              <a:t>лет</a:t>
            </a:r>
            <a:endParaRPr lang="ru-RU" sz="2400" b="1" dirty="0">
              <a:latin typeface="Bookman Old Style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768" y="3810784"/>
            <a:ext cx="2657073" cy="2657073"/>
          </a:xfrm>
          <a:prstGeom prst="rect">
            <a:avLst/>
          </a:prstGeom>
        </p:spPr>
      </p:pic>
      <p:sp>
        <p:nvSpPr>
          <p:cNvPr id="10" name="Стрелка вниз 9"/>
          <p:cNvSpPr/>
          <p:nvPr/>
        </p:nvSpPr>
        <p:spPr>
          <a:xfrm>
            <a:off x="4860032" y="3322723"/>
            <a:ext cx="1080120" cy="754349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221088"/>
            <a:ext cx="5423075" cy="224676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Приём </a:t>
            </a:r>
            <a:r>
              <a:rPr lang="ru-RU" sz="2000" dirty="0">
                <a:latin typeface="Bookman Old Style" pitchFamily="18" charset="0"/>
              </a:rPr>
              <a:t>в первый класс </a:t>
            </a:r>
            <a:r>
              <a:rPr lang="ru-RU" sz="2000" dirty="0" smtClean="0">
                <a:latin typeface="Bookman Old Style" pitchFamily="18" charset="0"/>
              </a:rPr>
              <a:t>детей </a:t>
            </a:r>
            <a:r>
              <a:rPr lang="ru-RU" sz="2000" dirty="0">
                <a:latin typeface="Bookman Old Style" pitchFamily="18" charset="0"/>
              </a:rPr>
              <a:t>более раннего или более позднего возраста осуществляется с разрешения </a:t>
            </a:r>
            <a:r>
              <a:rPr lang="ru-RU" sz="2000" dirty="0" err="1">
                <a:latin typeface="Bookman Old Style" pitchFamily="18" charset="0"/>
              </a:rPr>
              <a:t>Тракторозаводского</a:t>
            </a:r>
            <a:r>
              <a:rPr lang="ru-RU" sz="2000" dirty="0">
                <a:latin typeface="Bookman Old Style" pitchFamily="18" charset="0"/>
              </a:rPr>
              <a:t> территориального управления департамента по образованию администрации Волгограда</a:t>
            </a:r>
          </a:p>
        </p:txBody>
      </p:sp>
    </p:spTree>
    <p:extLst>
      <p:ext uri="{BB962C8B-B14F-4D97-AF65-F5344CB8AC3E}">
        <p14:creationId xmlns:p14="http://schemas.microsoft.com/office/powerpoint/2010/main" val="207404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88640"/>
            <a:ext cx="72008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Bookman Old Style" pitchFamily="18" charset="0"/>
              </a:rPr>
              <a:t>Заявление о приеме на обучение и документы для приема на обучение подаются одним из следующих способов: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17" y="5877272"/>
            <a:ext cx="866763" cy="8667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1484784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ребенка в школу может быть подано родителями (законными представителями) одним из двух вариантов: </a:t>
            </a:r>
          </a:p>
          <a:p>
            <a:pPr algn="just"/>
            <a:endParaRPr lang="ru-RU" sz="2000" dirty="0" smtClean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1.Самостоятельная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заявления через 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информационную систему 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«Е-услуги. Образование» 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подачи заявления и в течение семи рабочих дней,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дня подачи электронного заявления, родители (законные представители) обязаны предоставить в школу оригиналы документов и их копии, необходимых для зачисления ребенка в первый класс, согласно графику приема документов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истечении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 рабочих дней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заявления родителей (законных представителей) ребенка, которые не предоставили оригиналы документов, будут отклонены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Посредством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очного приема заявителя в школе, где член приемной комиссии регистрирует заявление через 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информационную систему </a:t>
            </a:r>
          </a:p>
          <a:p>
            <a:pPr algn="just"/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Е-услуги. Образование».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708920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-</a:t>
            </a:r>
            <a:r>
              <a:rPr lang="ru-RU" sz="2000" dirty="0" smtClean="0"/>
              <a:t>копия </a:t>
            </a:r>
            <a:r>
              <a:rPr lang="ru-RU" sz="2000" dirty="0"/>
              <a:t>документа, </a:t>
            </a:r>
            <a:r>
              <a:rPr lang="ru-RU" sz="2000" b="1" dirty="0">
                <a:solidFill>
                  <a:srgbClr val="FF0000"/>
                </a:solidFill>
              </a:rPr>
              <a:t>удостоверяющего личность родителя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/>
              <a:t>(законного представителя) ребенка;</a:t>
            </a:r>
          </a:p>
          <a:p>
            <a:r>
              <a:rPr lang="ru-RU" sz="2000" dirty="0"/>
              <a:t>-</a:t>
            </a:r>
            <a:r>
              <a:rPr lang="ru-RU" sz="2000" dirty="0" smtClean="0"/>
              <a:t>копия </a:t>
            </a:r>
            <a:r>
              <a:rPr lang="ru-RU" sz="2000" b="1" dirty="0">
                <a:solidFill>
                  <a:srgbClr val="FF0000"/>
                </a:solidFill>
              </a:rPr>
              <a:t>свидетельства о рождении </a:t>
            </a:r>
            <a:r>
              <a:rPr lang="ru-RU" sz="2000" b="1" dirty="0" smtClean="0">
                <a:solidFill>
                  <a:srgbClr val="FF0000"/>
                </a:solidFill>
              </a:rPr>
              <a:t>ребенка</a:t>
            </a:r>
            <a:r>
              <a:rPr lang="ru-RU" sz="2000" dirty="0" smtClean="0"/>
              <a:t>;</a:t>
            </a:r>
            <a:endParaRPr lang="ru-RU" sz="2000" dirty="0"/>
          </a:p>
          <a:p>
            <a:r>
              <a:rPr lang="ru-RU" sz="2000" dirty="0" smtClean="0"/>
              <a:t>-копия </a:t>
            </a:r>
            <a:r>
              <a:rPr lang="ru-RU" sz="2000" dirty="0"/>
              <a:t>документа, подтверждающего </a:t>
            </a:r>
            <a:r>
              <a:rPr lang="ru-RU" sz="2000" b="1" dirty="0">
                <a:solidFill>
                  <a:srgbClr val="FF0000"/>
                </a:solidFill>
              </a:rPr>
              <a:t>установление опеки или попечительства</a:t>
            </a:r>
            <a:r>
              <a:rPr lang="ru-RU" sz="2000" dirty="0"/>
              <a:t> </a:t>
            </a:r>
            <a:r>
              <a:rPr lang="ru-RU" sz="2000" u="sng" dirty="0"/>
              <a:t>(при необходимости)</a:t>
            </a:r>
            <a:r>
              <a:rPr lang="ru-RU" sz="2000" dirty="0"/>
              <a:t>;</a:t>
            </a:r>
          </a:p>
          <a:p>
            <a:r>
              <a:rPr lang="ru-RU" sz="2000" dirty="0"/>
              <a:t>-</a:t>
            </a:r>
            <a:r>
              <a:rPr lang="ru-RU" sz="2000" dirty="0" smtClean="0"/>
              <a:t>копия </a:t>
            </a:r>
            <a:r>
              <a:rPr lang="ru-RU" sz="2000" dirty="0"/>
              <a:t>документа о </a:t>
            </a:r>
            <a:r>
              <a:rPr lang="ru-RU" sz="2000" b="1" dirty="0">
                <a:solidFill>
                  <a:srgbClr val="FF0000"/>
                </a:solidFill>
              </a:rPr>
              <a:t>регистрации ребенка по месту жительства </a:t>
            </a:r>
            <a:r>
              <a:rPr lang="ru-RU" sz="2000" b="1" dirty="0" smtClean="0">
                <a:solidFill>
                  <a:srgbClr val="FF0000"/>
                </a:solidFill>
              </a:rPr>
              <a:t>на </a:t>
            </a:r>
            <a:r>
              <a:rPr lang="ru-RU" sz="2000" b="1" dirty="0">
                <a:solidFill>
                  <a:srgbClr val="FF0000"/>
                </a:solidFill>
              </a:rPr>
              <a:t>закрепленной </a:t>
            </a:r>
            <a:r>
              <a:rPr lang="ru-RU" sz="2000" b="1" dirty="0" smtClean="0">
                <a:solidFill>
                  <a:srgbClr val="FF0000"/>
                </a:solidFill>
              </a:rPr>
              <a:t>территории</a:t>
            </a:r>
            <a:r>
              <a:rPr lang="ru-RU" sz="2000" dirty="0" smtClean="0"/>
              <a:t>;</a:t>
            </a:r>
            <a:endParaRPr lang="ru-RU" sz="2000" dirty="0"/>
          </a:p>
          <a:p>
            <a:r>
              <a:rPr lang="ru-RU" sz="2000" dirty="0"/>
              <a:t>-</a:t>
            </a:r>
            <a:r>
              <a:rPr lang="ru-RU" sz="2000" b="1" dirty="0" smtClean="0">
                <a:solidFill>
                  <a:srgbClr val="FF0000"/>
                </a:solidFill>
              </a:rPr>
              <a:t>справка </a:t>
            </a:r>
            <a:r>
              <a:rPr lang="ru-RU" sz="2000" b="1" dirty="0">
                <a:solidFill>
                  <a:srgbClr val="FF0000"/>
                </a:solidFill>
              </a:rPr>
              <a:t>с места работы родителей </a:t>
            </a:r>
            <a:r>
              <a:rPr lang="ru-RU" sz="2000" dirty="0"/>
              <a:t>(законных представителей) ребенка (</a:t>
            </a:r>
            <a:r>
              <a:rPr lang="ru-RU" sz="2000" u="sng" dirty="0"/>
              <a:t>при наличии права внеочередного или первоочередного приема на обучение</a:t>
            </a:r>
            <a:r>
              <a:rPr lang="ru-RU" sz="2000" dirty="0"/>
              <a:t>);</a:t>
            </a:r>
          </a:p>
          <a:p>
            <a:r>
              <a:rPr lang="ru-RU" sz="2000" dirty="0"/>
              <a:t>-копию </a:t>
            </a:r>
            <a:r>
              <a:rPr lang="ru-RU" sz="2000" b="1" dirty="0">
                <a:solidFill>
                  <a:srgbClr val="FF0000"/>
                </a:solidFill>
              </a:rPr>
              <a:t>заключения психолого-медико-педагогической комиссии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(</a:t>
            </a:r>
            <a:r>
              <a:rPr lang="ru-RU" sz="2000" u="sng" dirty="0"/>
              <a:t>при наличии</a:t>
            </a:r>
            <a:r>
              <a:rPr lang="ru-RU" sz="20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2716" y="1534569"/>
            <a:ext cx="78886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Для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приёма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в МОУ СШ №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86 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родители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(законные представители) ребенка </a:t>
            </a: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представляют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следующие документы: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16632"/>
            <a:ext cx="4104456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При посещении МОУ СШ № </a:t>
            </a:r>
            <a:r>
              <a:rPr lang="ru-RU" dirty="0" smtClean="0"/>
              <a:t>86 родители </a:t>
            </a:r>
            <a:r>
              <a:rPr lang="ru-RU" dirty="0"/>
              <a:t>(законные представители) ребенка предъявляют оригиналы </a:t>
            </a:r>
            <a:r>
              <a:rPr lang="ru-RU" dirty="0" smtClean="0"/>
              <a:t>документов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54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5936" y="1412776"/>
            <a:ext cx="7110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</a:rPr>
              <a:t>ГРАФИК ПРИЕМА ДОКУМЕНТОВ: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</a:rPr>
              <a:t>понедельник-пятница </a:t>
            </a:r>
            <a:endParaRPr lang="ru-RU" sz="32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с 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</a:rPr>
              <a:t>08.00 до 16.00, приемная.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196944"/>
            <a:ext cx="2246769" cy="22467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11465"/>
            <a:ext cx="223224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71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305" y="1192209"/>
            <a:ext cx="8352928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В какую смену обучаются ученики?</a:t>
            </a:r>
          </a:p>
          <a:p>
            <a:r>
              <a:rPr lang="ru-RU" dirty="0" smtClean="0">
                <a:latin typeface="Bookman Old Style" pitchFamily="18" charset="0"/>
              </a:rPr>
              <a:t>В школе № 86 ученики 1-х классов обучаются только в первую смену при пятидневной неделе.</a:t>
            </a:r>
          </a:p>
          <a:p>
            <a:r>
              <a:rPr lang="ru-RU" dirty="0">
                <a:latin typeface="Bookman Old Style" pitchFamily="18" charset="0"/>
              </a:rPr>
              <a:t>У</a:t>
            </a:r>
            <a:r>
              <a:rPr lang="ru-RU" dirty="0" smtClean="0">
                <a:latin typeface="Bookman Old Style" pitchFamily="18" charset="0"/>
              </a:rPr>
              <a:t>ченики 2-4 классов обучаются во вторую смену. 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2970307"/>
            <a:ext cx="7383974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Организована ли группа продленного дня?</a:t>
            </a:r>
          </a:p>
          <a:p>
            <a:r>
              <a:rPr lang="ru-RU" dirty="0" smtClean="0">
                <a:latin typeface="Bookman Old Style" pitchFamily="18" charset="0"/>
              </a:rPr>
              <a:t>В школы № 86 </a:t>
            </a:r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предусмотрена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работа группы продленного дня для 1 классов.  Первоклассники посещают бесплатную группу продленного дня.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343" y="4941168"/>
            <a:ext cx="835292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Какого цвета школьная одежда?</a:t>
            </a:r>
          </a:p>
          <a:p>
            <a:r>
              <a:rPr lang="ru-RU" dirty="0" smtClean="0">
                <a:latin typeface="Bookman Old Style" pitchFamily="18" charset="0"/>
              </a:rPr>
              <a:t>Ученики школы носят классический стиль одежды. На сайте школы можно ознакомиться с Положением о школьной одежде и внешнем виде учащихся. 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6" y="14275"/>
            <a:ext cx="3816424" cy="93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09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70" y="260648"/>
            <a:ext cx="8352928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Как организовано питание младших школьников?</a:t>
            </a:r>
          </a:p>
          <a:p>
            <a:r>
              <a:rPr lang="ru-RU" dirty="0" smtClean="0">
                <a:latin typeface="Bookman Old Style" pitchFamily="18" charset="0"/>
              </a:rPr>
              <a:t>С 01.09.2020 года все ученики начальных классов обеспечиваются бесплатным горячим питанием. Учащиеся  первой смены питаются горячими завтраками. А учащиеся второй смены – горячими обедами. </a:t>
            </a:r>
          </a:p>
          <a:p>
            <a:r>
              <a:rPr lang="ru-RU" dirty="0" smtClean="0">
                <a:latin typeface="Bookman Old Style" pitchFamily="18" charset="0"/>
              </a:rPr>
              <a:t>В здании </a:t>
            </a:r>
            <a:r>
              <a:rPr lang="ru-RU" dirty="0">
                <a:latin typeface="Bookman Old Style" pitchFamily="18" charset="0"/>
              </a:rPr>
              <a:t>школы № </a:t>
            </a:r>
            <a:r>
              <a:rPr lang="ru-RU" dirty="0" smtClean="0">
                <a:latin typeface="Bookman Old Style" pitchFamily="18" charset="0"/>
              </a:rPr>
              <a:t>86  функционирует столовая. 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660" y="2609599"/>
            <a:ext cx="6768752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Могут ли родители выбирать педагога для своего ребенка при поступлении в школу?</a:t>
            </a:r>
          </a:p>
          <a:p>
            <a:r>
              <a:rPr lang="ru-RU" dirty="0" smtClean="0">
                <a:latin typeface="Bookman Old Style" pitchFamily="18" charset="0"/>
              </a:rPr>
              <a:t>Родители (законные представители) ребенка могут только выразить желание обучаться у конкретного педагога.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4797152"/>
            <a:ext cx="835292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Как обеспечиваются школьники учебниками и учебными пособиями в школе?</a:t>
            </a:r>
          </a:p>
          <a:p>
            <a:r>
              <a:rPr lang="ru-RU" dirty="0" smtClean="0">
                <a:latin typeface="Bookman Old Style" pitchFamily="18" charset="0"/>
              </a:rPr>
              <a:t>Все учебники с 1 по 11 класс предоставляются бесплатно школьной библиотекой. 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t="13168" r="261" b="28489"/>
          <a:stretch/>
        </p:blipFill>
        <p:spPr bwMode="auto">
          <a:xfrm>
            <a:off x="7001412" y="2924944"/>
            <a:ext cx="2119571" cy="166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9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748" y="2257413"/>
            <a:ext cx="2724767" cy="244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4474" y="4932391"/>
            <a:ext cx="5688632" cy="830997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Bookman Old Style" pitchFamily="18" charset="0"/>
              </a:rPr>
              <a:t>+7 (8442) </a:t>
            </a:r>
            <a:r>
              <a:rPr lang="ru-RU" sz="2400" dirty="0" smtClean="0">
                <a:latin typeface="Bookman Old Style" pitchFamily="18" charset="0"/>
              </a:rPr>
              <a:t>71-48-22  </a:t>
            </a:r>
            <a:r>
              <a:rPr lang="ru-RU" sz="2400" dirty="0">
                <a:latin typeface="Bookman Old Style" pitchFamily="18" charset="0"/>
              </a:rPr>
              <a:t>/Приемная /</a:t>
            </a:r>
          </a:p>
          <a:p>
            <a:r>
              <a:rPr lang="ru-RU" sz="2400" dirty="0">
                <a:latin typeface="Bookman Old Style" pitchFamily="18" charset="0"/>
              </a:rPr>
              <a:t>+7 (8442</a:t>
            </a:r>
            <a:r>
              <a:rPr lang="ru-RU" sz="2400">
                <a:latin typeface="Bookman Old Style" pitchFamily="18" charset="0"/>
              </a:rPr>
              <a:t>) </a:t>
            </a:r>
            <a:r>
              <a:rPr lang="ru-RU" sz="2400" smtClean="0">
                <a:latin typeface="Bookman Old Style" pitchFamily="18" charset="0"/>
              </a:rPr>
              <a:t>71-42-88  </a:t>
            </a:r>
            <a:r>
              <a:rPr lang="ru-RU" sz="2400" dirty="0" smtClean="0">
                <a:latin typeface="Bookman Old Style" pitchFamily="18" charset="0"/>
              </a:rPr>
              <a:t>/Методисты/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044575"/>
            <a:ext cx="37777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Официальный сайт школы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5336" y="0"/>
            <a:ext cx="27606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Контакты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6" name="Группа 2"/>
          <p:cNvGrpSpPr>
            <a:grpSpLocks/>
          </p:cNvGrpSpPr>
          <p:nvPr/>
        </p:nvGrpSpPr>
        <p:grpSpPr bwMode="auto">
          <a:xfrm>
            <a:off x="6119813" y="0"/>
            <a:ext cx="3024187" cy="2089150"/>
            <a:chOff x="424464" y="254849"/>
            <a:chExt cx="3024187" cy="2088232"/>
          </a:xfrm>
        </p:grpSpPr>
        <p:pic>
          <p:nvPicPr>
            <p:cNvPr id="7" name="Picture 5" descr="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64" y="254849"/>
              <a:ext cx="3024187" cy="2088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532414" y="727716"/>
              <a:ext cx="2808287" cy="152967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общеобразовательное учреждение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«СРЕДНЯЯ ШКОЛА № </a:t>
              </a:r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86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600" b="1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Тракторозаводского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района Волгограда»</a:t>
              </a: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733165" y="5967560"/>
            <a:ext cx="4254691" cy="52322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atin typeface="Bookman Old Style" pitchFamily="18" charset="0"/>
              </a:rPr>
              <a:t>schoo</a:t>
            </a:r>
            <a:r>
              <a:rPr lang="ru-RU" sz="2800" dirty="0" smtClean="0">
                <a:latin typeface="Bookman Old Style" pitchFamily="18" charset="0"/>
              </a:rPr>
              <a:t>86</a:t>
            </a:r>
            <a:r>
              <a:rPr lang="en-US" sz="2800" dirty="0" smtClean="0">
                <a:latin typeface="Bookman Old Style" pitchFamily="18" charset="0"/>
              </a:rPr>
              <a:t>@volgadmin.ru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281" y="1607023"/>
            <a:ext cx="353975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>
                <a:latin typeface="Bookman Old Style" pitchFamily="18" charset="0"/>
              </a:rPr>
              <a:t>https://school86.oshkole.ru/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61909" y="2483179"/>
            <a:ext cx="30790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Группа МОУ СШ № 86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36096" y="3172663"/>
            <a:ext cx="3749892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>
                <a:latin typeface="Bookman Old Style" pitchFamily="18" charset="0"/>
              </a:rPr>
              <a:t>https://vk.com/public215723859</a:t>
            </a:r>
            <a:endParaRPr lang="ru-RU" sz="16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1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737</Words>
  <Application>Microsoft Office PowerPoint</Application>
  <PresentationFormat>Экран (4:3)</PresentationFormat>
  <Paragraphs>91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ermolaeva</dc:creator>
  <cp:lastModifiedBy>Галина Пазухина</cp:lastModifiedBy>
  <cp:revision>84</cp:revision>
  <dcterms:created xsi:type="dcterms:W3CDTF">2021-02-04T11:42:20Z</dcterms:created>
  <dcterms:modified xsi:type="dcterms:W3CDTF">2025-03-17T13:53:00Z</dcterms:modified>
</cp:coreProperties>
</file>